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8"/>
  </p:notesMasterIdLst>
  <p:sldIdLst>
    <p:sldId id="285" r:id="rId5"/>
    <p:sldId id="387" r:id="rId6"/>
    <p:sldId id="381" r:id="rId7"/>
    <p:sldId id="388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27" r:id="rId21"/>
    <p:sldId id="422" r:id="rId22"/>
    <p:sldId id="424" r:id="rId23"/>
    <p:sldId id="423" r:id="rId24"/>
    <p:sldId id="425" r:id="rId25"/>
    <p:sldId id="410" r:id="rId26"/>
    <p:sldId id="428" r:id="rId27"/>
    <p:sldId id="429" r:id="rId28"/>
    <p:sldId id="430" r:id="rId29"/>
    <p:sldId id="431" r:id="rId30"/>
    <p:sldId id="432" r:id="rId31"/>
    <p:sldId id="404" r:id="rId32"/>
    <p:sldId id="411" r:id="rId33"/>
    <p:sldId id="412" r:id="rId34"/>
    <p:sldId id="413" r:id="rId35"/>
    <p:sldId id="414" r:id="rId36"/>
    <p:sldId id="415" r:id="rId37"/>
    <p:sldId id="421" r:id="rId38"/>
    <p:sldId id="416" r:id="rId39"/>
    <p:sldId id="417" r:id="rId40"/>
    <p:sldId id="418" r:id="rId41"/>
    <p:sldId id="419" r:id="rId42"/>
    <p:sldId id="420" r:id="rId43"/>
    <p:sldId id="402" r:id="rId44"/>
    <p:sldId id="433" r:id="rId45"/>
    <p:sldId id="434" r:id="rId46"/>
    <p:sldId id="436" r:id="rId47"/>
    <p:sldId id="437" r:id="rId48"/>
    <p:sldId id="438" r:id="rId49"/>
    <p:sldId id="439" r:id="rId50"/>
    <p:sldId id="440" r:id="rId51"/>
    <p:sldId id="441" r:id="rId52"/>
    <p:sldId id="442" r:id="rId53"/>
    <p:sldId id="443" r:id="rId54"/>
    <p:sldId id="444" r:id="rId55"/>
    <p:sldId id="403" r:id="rId56"/>
    <p:sldId id="445" r:id="rId57"/>
    <p:sldId id="447" r:id="rId58"/>
    <p:sldId id="448" r:id="rId59"/>
    <p:sldId id="449" r:id="rId60"/>
    <p:sldId id="450" r:id="rId61"/>
    <p:sldId id="451" r:id="rId62"/>
    <p:sldId id="452" r:id="rId63"/>
    <p:sldId id="453" r:id="rId64"/>
    <p:sldId id="454" r:id="rId65"/>
    <p:sldId id="455" r:id="rId66"/>
    <p:sldId id="456" r:id="rId6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0" autoAdjust="0"/>
    <p:restoredTop sz="87433" autoAdjust="0"/>
  </p:normalViewPr>
  <p:slideViewPr>
    <p:cSldViewPr snapToGrid="0">
      <p:cViewPr varScale="1">
        <p:scale>
          <a:sx n="80" d="100"/>
          <a:sy n="80" d="100"/>
        </p:scale>
        <p:origin x="1077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EC727-AA0D-4F98-A671-DC6C43041725}" type="datetimeFigureOut">
              <a:rPr lang="nl-NL" smtClean="0"/>
              <a:pPr/>
              <a:t>13-6-2018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CACD-60CD-4262-851E-E89687EF4C5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17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CACD-60CD-4262-851E-E89687EF4C5E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17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A3F-FA8F-4D63-98A0-8F5539575FC7}" type="datetime1">
              <a:rPr lang="nl-NL" smtClean="0"/>
              <a:pPr/>
              <a:t>13-6-2018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► ARGO  GRAMMATICA HULPBOEK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 descr="ARGO boot_titelpagina.png"/>
          <p:cNvPicPr>
            <a:picLocks noChangeAspect="1"/>
          </p:cNvPicPr>
          <p:nvPr userDrawn="1"/>
        </p:nvPicPr>
        <p:blipFill>
          <a:blip r:embed="rId2"/>
          <a:srcRect l="22492"/>
          <a:stretch>
            <a:fillRect/>
          </a:stretch>
        </p:blipFill>
        <p:spPr>
          <a:xfrm>
            <a:off x="0" y="4206037"/>
            <a:ext cx="2256566" cy="259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E37E-44E3-4DCC-A490-0DD8803EFE58}" type="datetime1">
              <a:rPr lang="nl-NL" smtClean="0"/>
              <a:pPr/>
              <a:t>13-6-2018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► ARGO  GRAMMATICA HULPBOEK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3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B68C-0598-42A1-BF0F-C60B6E01B109}" type="datetime1">
              <a:rPr lang="nl-NL" smtClean="0"/>
              <a:pPr/>
              <a:t>13-6-2018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► ARGO  GRAMMATICA HULPBOEK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72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46" y="365126"/>
            <a:ext cx="7369204" cy="1325563"/>
          </a:xfrm>
        </p:spPr>
        <p:txBody>
          <a:bodyPr>
            <a:normAutofit/>
          </a:bodyPr>
          <a:lstStyle>
            <a:lvl1pPr>
              <a:defRPr sz="3200" b="1" cap="all">
                <a:latin typeface="Arial"/>
                <a:cs typeface="Arial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634" y="1825625"/>
            <a:ext cx="7353715" cy="4351338"/>
          </a:xfrm>
        </p:spPr>
        <p:txBody>
          <a:bodyPr/>
          <a:lstStyle>
            <a:lvl1pPr>
              <a:buNone/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5BD6-ED11-4B0C-A64B-CBA34777A5A8}" type="datetime1">
              <a:rPr lang="nl-NL" smtClean="0"/>
              <a:pPr/>
              <a:t>13-6-2018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► ARGO  </a:t>
            </a:r>
            <a:r>
              <a:rPr lang="nl-NL" dirty="0">
                <a:latin typeface="Arial"/>
                <a:cs typeface="Arial"/>
              </a:rPr>
              <a:t>GRAMMATICA</a:t>
            </a:r>
            <a:r>
              <a:rPr lang="nl-NL" dirty="0"/>
              <a:t> HULPBOEK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765A893A-5095-4876-A4A2-46E031839A6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 descr="Takj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437" y="843991"/>
            <a:ext cx="655547" cy="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5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3ED4-6C04-4AF4-A204-A21F5908C5A4}" type="datetime1">
              <a:rPr lang="nl-NL" smtClean="0"/>
              <a:pPr/>
              <a:t>13-6-2018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► ARGO  GRAMMATICA HULPBOEK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9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0BA0-9D4F-4279-8439-8C0E975C6503}" type="datetime1">
              <a:rPr lang="nl-NL" smtClean="0"/>
              <a:pPr/>
              <a:t>13-6-2018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► ARGO  GRAMMATICA HULPBOEK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49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7A05-D403-4309-BC8A-9E764D9345D8}" type="datetime1">
              <a:rPr lang="nl-NL" smtClean="0"/>
              <a:pPr/>
              <a:t>13-6-2018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► ARGO  GRAMMATICA HULPBOEK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9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BB3F-DDD6-4DF4-A2A1-D028AC87DE66}" type="datetime1">
              <a:rPr lang="nl-NL" smtClean="0"/>
              <a:pPr/>
              <a:t>13-6-2018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► ARGO  GRAMMATICA HULPBOEK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08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7B2D-AA43-47DF-9FA6-E50D14B0C926}" type="datetime1">
              <a:rPr lang="nl-NL" smtClean="0"/>
              <a:pPr/>
              <a:t>13-6-2018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► ARGO  GRAMMATICA HULPBOEK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62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85A6-8E7C-4E09-A439-69A71363F2D7}" type="datetime1">
              <a:rPr lang="nl-NL" smtClean="0"/>
              <a:pPr/>
              <a:t>13-6-2018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► ARGO  GRAMMATICA HULPBOEK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3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5FDA-07BC-4292-A41D-333F9415BFF8}" type="datetime1">
              <a:rPr lang="nl-NL" smtClean="0"/>
              <a:pPr/>
              <a:t>13-6-2018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► ARGO  GRAMMATICA HULPBOEK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87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EBCEB-8527-4DF2-8E06-D9C83135589A}" type="datetime1">
              <a:rPr lang="nl-NL" smtClean="0"/>
              <a:pPr/>
              <a:t>13-6-2018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► ARGO  GRAMMATICA HULPBOEK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893A-5095-4876-A4A2-46E031839A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18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nl/url?sa=i&amp;rct=j&amp;q=&amp;esrc=s&amp;source=images&amp;cd=&amp;cad=rja&amp;uact=8&amp;ved=2ahUKEwid-JzF0tnZAhWFXMAKHXqfCDsQjRx6BAgAEAU&amp;url=https://www.pinterest.com/pin/233202086934935587/&amp;psig=AOvVaw19rL372hJlZtz39JdJbdJA&amp;ust=152049261371417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nl/url?sa=i&amp;rct=j&amp;q=&amp;esrc=s&amp;source=images&amp;cd=&amp;cad=rja&amp;uact=8&amp;ved=2ahUKEwid-JzF0tnZAhWFXMAKHXqfCDsQjRx6BAgAEAU&amp;url=https://www.pinterest.com/pin/233202086934935587/&amp;psig=AOvVaw19rL372hJlZtz39JdJbdJA&amp;ust=152049261371417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462976" y="2749527"/>
            <a:ext cx="10128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b="1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❶</a:t>
            </a:r>
            <a:endParaRPr lang="nl-NL" sz="135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4065" r="16043" b="49198"/>
          <a:stretch/>
        </p:blipFill>
        <p:spPr bwMode="auto">
          <a:xfrm>
            <a:off x="2633596" y="2749527"/>
            <a:ext cx="3743084" cy="3330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2148397" y="419817"/>
            <a:ext cx="5169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latin typeface="+mj-lt"/>
              </a:rPr>
              <a:t>Welkom bij </a:t>
            </a:r>
            <a:r>
              <a:rPr lang="nl-NL" sz="5400" b="1" dirty="0" err="1" smtClean="0">
                <a:latin typeface="+mj-lt"/>
              </a:rPr>
              <a:t>pubquiz</a:t>
            </a:r>
            <a:r>
              <a:rPr lang="nl-NL" sz="5400" b="1" dirty="0" smtClean="0">
                <a:latin typeface="+mj-lt"/>
              </a:rPr>
              <a:t> Grieks</a:t>
            </a:r>
            <a:endParaRPr lang="nl-NL" sz="5400" b="1" dirty="0">
              <a:latin typeface="+mj-lt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C688-3594-453B-AA64-AC8DBE63DD1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15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FF0000"/>
                </a:solidFill>
              </a:rPr>
              <a:t>Ronde 1</a:t>
            </a:r>
            <a:endParaRPr lang="nl-NL" sz="88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Griekse grammatica A</a:t>
            </a:r>
          </a:p>
          <a:p>
            <a:r>
              <a:rPr lang="nl-NL" sz="4000" b="1" u="sng" dirty="0" smtClean="0">
                <a:solidFill>
                  <a:srgbClr val="00B050"/>
                </a:solidFill>
              </a:rPr>
              <a:t>ANTWOORDEN</a:t>
            </a:r>
            <a:endParaRPr lang="nl-NL" sz="40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het Griekse lidwoord voor </a:t>
            </a:r>
            <a:r>
              <a:rPr lang="nl-NL" sz="6600" u="sng" dirty="0" smtClean="0"/>
              <a:t>onzijdig</a:t>
            </a:r>
            <a:r>
              <a:rPr lang="nl-NL" sz="6600" dirty="0" smtClean="0"/>
              <a:t>?</a:t>
            </a:r>
          </a:p>
          <a:p>
            <a:pPr algn="ctr"/>
            <a:r>
              <a:rPr lang="nl-NL" sz="6600" b="1" dirty="0" err="1">
                <a:solidFill>
                  <a:schemeClr val="accent2"/>
                </a:solidFill>
                <a:latin typeface="Gentium Plus"/>
                <a:cs typeface="Gentium Plus"/>
              </a:rPr>
              <a:t>τό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4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Welk geslacht heeft dit woord:</a:t>
            </a:r>
            <a:br>
              <a:rPr lang="nl-NL" sz="6600" dirty="0" smtClean="0"/>
            </a:br>
            <a:r>
              <a:rPr lang="nl-NL" sz="6600" b="1" u="sng" dirty="0" err="1">
                <a:latin typeface="Gentium Plus"/>
                <a:cs typeface="Gentium Plus"/>
              </a:rPr>
              <a:t>θεά</a:t>
            </a:r>
            <a:r>
              <a:rPr lang="nl-NL" sz="6600" b="1" dirty="0"/>
              <a:t>	</a:t>
            </a:r>
            <a:endParaRPr lang="nl-NL" sz="6600" b="1" dirty="0" smtClean="0"/>
          </a:p>
          <a:p>
            <a:pPr algn="ctr"/>
            <a:r>
              <a:rPr lang="nl-NL" sz="6600" b="1" dirty="0" smtClean="0">
                <a:solidFill>
                  <a:schemeClr val="accent2"/>
                </a:solidFill>
                <a:latin typeface="Gentium Plus"/>
                <a:cs typeface="Gentium Plus"/>
              </a:rPr>
              <a:t>vrouwelijk</a:t>
            </a:r>
            <a:endParaRPr lang="nl-NL" sz="66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5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het meervoud van dit lidwoord:</a:t>
            </a:r>
            <a:br>
              <a:rPr lang="nl-NL" sz="6600" dirty="0" smtClean="0"/>
            </a:br>
            <a:r>
              <a:rPr lang="nl-NL" sz="6600" b="1" u="sng" dirty="0" smtClean="0">
                <a:latin typeface="Gentium Plus"/>
                <a:cs typeface="Gentium Plus"/>
              </a:rPr>
              <a:t>ὁ</a:t>
            </a:r>
            <a:r>
              <a:rPr lang="nl-NL" sz="6600" b="1" dirty="0" smtClean="0">
                <a:latin typeface="Gentium Plus"/>
                <a:cs typeface="Gentium Plus"/>
              </a:rPr>
              <a:t> </a:t>
            </a:r>
            <a:r>
              <a:rPr lang="el-GR" sz="6600" b="1" dirty="0">
                <a:solidFill>
                  <a:srgbClr val="ED7D31"/>
                </a:solidFill>
                <a:latin typeface="Gentium Plus"/>
                <a:cs typeface="Gentium Plus"/>
              </a:rPr>
              <a:t>οἱ</a:t>
            </a:r>
            <a:endParaRPr lang="nl-NL" sz="6600" b="1" u="sng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07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Hoeveel vormen kent het woord ‘niet’ in het Grieks? </a:t>
            </a:r>
            <a:r>
              <a:rPr lang="nl-NL" sz="6600" b="1" dirty="0" smtClean="0">
                <a:solidFill>
                  <a:srgbClr val="FFC000"/>
                </a:solidFill>
              </a:rPr>
              <a:t>3</a:t>
            </a:r>
            <a:endParaRPr lang="nl-NL" sz="6600" b="1" u="sng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► ARGO  </a:t>
            </a:r>
            <a:r>
              <a:rPr lang="nl-NL" smtClean="0">
                <a:latin typeface="Arial"/>
                <a:cs typeface="Arial"/>
              </a:rPr>
              <a:t>GRAMMATICA</a:t>
            </a:r>
            <a:r>
              <a:rPr lang="nl-NL" smtClean="0"/>
              <a:t> HULPBOEK 1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1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6364" y="1496919"/>
            <a:ext cx="7353715" cy="4351338"/>
          </a:xfrm>
        </p:spPr>
        <p:txBody>
          <a:bodyPr>
            <a:noAutofit/>
          </a:bodyPr>
          <a:lstStyle/>
          <a:p>
            <a:pPr algn="ctr"/>
            <a:r>
              <a:rPr lang="nl-NL" sz="5400" dirty="0" smtClean="0"/>
              <a:t>Hoe noemen we een woordje in het Grieks dat verbinding legt tussen twee zinnen of zinsdelen?</a:t>
            </a:r>
          </a:p>
          <a:p>
            <a:pPr algn="ctr"/>
            <a:r>
              <a:rPr lang="nl-NL" sz="5400" b="1" u="sng" dirty="0" smtClean="0">
                <a:solidFill>
                  <a:srgbClr val="FFC000"/>
                </a:solidFill>
              </a:rPr>
              <a:t>Partikel</a:t>
            </a:r>
            <a:endParaRPr lang="nl-NL" sz="5400" b="1" u="sng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67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00B0F0"/>
                </a:solidFill>
              </a:rPr>
              <a:t>Ronde 2</a:t>
            </a:r>
            <a:endParaRPr lang="nl-NL" sz="8800" b="1" dirty="0">
              <a:solidFill>
                <a:srgbClr val="00B0F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Griekse Goden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5901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dirty="0" smtClean="0"/>
              <a:t>Hoe heet deze god?</a:t>
            </a:r>
            <a:br>
              <a:rPr lang="nl-NL" sz="6000" dirty="0" smtClean="0"/>
            </a:br>
            <a:endParaRPr lang="nl-NL" sz="6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36" y="2924735"/>
            <a:ext cx="6992470" cy="39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was er voordat er iets was?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8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Wie is de god(in) van groei </a:t>
            </a:r>
            <a:r>
              <a:rPr lang="nl-NL" sz="6600" dirty="0"/>
              <a:t>en </a:t>
            </a:r>
            <a:r>
              <a:rPr lang="nl-NL" sz="6600" dirty="0" smtClean="0"/>
              <a:t>vruchtbaarheid?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62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 je verwachten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9258" y="1777813"/>
            <a:ext cx="7766092" cy="4706658"/>
          </a:xfrm>
        </p:spPr>
        <p:txBody>
          <a:bodyPr>
            <a:normAutofit lnSpcReduction="10000"/>
          </a:bodyPr>
          <a:lstStyle/>
          <a:p>
            <a:r>
              <a:rPr lang="nl-NL" sz="2400" dirty="0" smtClean="0"/>
              <a:t>Vijf groepjes nemen deel aan deze </a:t>
            </a:r>
            <a:r>
              <a:rPr lang="nl-NL" sz="2400" dirty="0" err="1" smtClean="0"/>
              <a:t>pubquiz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Groepjes worden door loting bepaald.</a:t>
            </a:r>
          </a:p>
          <a:p>
            <a:r>
              <a:rPr lang="nl-NL" sz="2400" dirty="0" smtClean="0"/>
              <a:t>10 minuten om te leren.</a:t>
            </a:r>
          </a:p>
          <a:p>
            <a:r>
              <a:rPr lang="nl-NL" sz="2400" dirty="0" smtClean="0"/>
              <a:t>Na iedere ronde worden de blaadjes opgehaald.</a:t>
            </a:r>
          </a:p>
          <a:p>
            <a:endParaRPr lang="nl-NL" sz="2400" dirty="0"/>
          </a:p>
          <a:p>
            <a:r>
              <a:rPr lang="nl-NL" sz="2400" dirty="0" smtClean="0"/>
              <a:t>Er zijn vijf rondes:</a:t>
            </a:r>
          </a:p>
          <a:p>
            <a:pPr marL="514350" indent="-514350">
              <a:buAutoNum type="arabicParenR"/>
            </a:pPr>
            <a:r>
              <a:rPr lang="nl-NL" sz="2400" dirty="0" smtClean="0"/>
              <a:t>Griekse grammatica A</a:t>
            </a:r>
          </a:p>
          <a:p>
            <a:pPr marL="514350" indent="-514350">
              <a:buAutoNum type="arabicParenR"/>
            </a:pPr>
            <a:r>
              <a:rPr lang="nl-NL" sz="2400" dirty="0" smtClean="0"/>
              <a:t>Griekse Goden</a:t>
            </a:r>
          </a:p>
          <a:p>
            <a:pPr marL="514350" indent="-514350">
              <a:buAutoNum type="arabicParenR"/>
            </a:pPr>
            <a:r>
              <a:rPr lang="nl-NL" sz="2400" dirty="0" smtClean="0"/>
              <a:t>Griekse woordjes</a:t>
            </a:r>
          </a:p>
          <a:p>
            <a:pPr marL="514350" indent="-514350">
              <a:buAutoNum type="arabicParenR"/>
            </a:pPr>
            <a:r>
              <a:rPr lang="nl-NL" sz="2400" dirty="0" smtClean="0"/>
              <a:t>Griekse grammatica B</a:t>
            </a:r>
          </a:p>
          <a:p>
            <a:pPr marL="514350" indent="-514350">
              <a:buAutoNum type="arabicParenR"/>
            </a:pPr>
            <a:r>
              <a:rPr lang="nl-NL" sz="2400" dirty="0" smtClean="0"/>
              <a:t>Griekenland </a:t>
            </a:r>
            <a:r>
              <a:rPr lang="nl-NL" sz="2400" dirty="0" smtClean="0"/>
              <a:t>algemeen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748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Wie is deze god: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20</a:t>
            </a:fld>
            <a:endParaRPr lang="nl-NL" dirty="0"/>
          </a:p>
        </p:txBody>
      </p:sp>
      <p:pic>
        <p:nvPicPr>
          <p:cNvPr id="6" name="Afbeelding 5" descr="Afbeeldingsresultaat voor griekse goden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79" y="2941824"/>
            <a:ext cx="4071098" cy="3958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8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Hermes is de zoon van …?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00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00B0F0"/>
                </a:solidFill>
              </a:rPr>
              <a:t>Ronde 2</a:t>
            </a:r>
            <a:endParaRPr lang="nl-NL" sz="8800" b="1" dirty="0">
              <a:solidFill>
                <a:srgbClr val="00B0F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Griekse Goden</a:t>
            </a:r>
          </a:p>
          <a:p>
            <a:r>
              <a:rPr lang="nl-NL" sz="4000" b="1" u="sng" dirty="0">
                <a:solidFill>
                  <a:srgbClr val="00B050"/>
                </a:solidFill>
              </a:rPr>
              <a:t>ANTWOORDEN</a:t>
            </a:r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2080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 smtClean="0">
                <a:solidFill>
                  <a:srgbClr val="FFC000"/>
                </a:solidFill>
              </a:rPr>
              <a:t>Hades</a:t>
            </a:r>
            <a:r>
              <a:rPr lang="nl-NL" sz="6000" dirty="0" smtClean="0"/>
              <a:t/>
            </a:r>
            <a:br>
              <a:rPr lang="nl-NL" sz="6000" dirty="0" smtClean="0"/>
            </a:br>
            <a:endParaRPr lang="nl-NL" sz="6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36" y="2924735"/>
            <a:ext cx="6992470" cy="39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was er voordat er iets was? </a:t>
            </a:r>
            <a:r>
              <a:rPr lang="nl-NL" sz="6600" b="1" dirty="0" smtClean="0">
                <a:solidFill>
                  <a:srgbClr val="FFC000"/>
                </a:solidFill>
              </a:rPr>
              <a:t>Chaos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5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Wie is de god(in) van groei </a:t>
            </a:r>
            <a:r>
              <a:rPr lang="nl-NL" sz="6600" dirty="0"/>
              <a:t>en </a:t>
            </a:r>
            <a:r>
              <a:rPr lang="nl-NL" sz="6600" dirty="0" smtClean="0"/>
              <a:t>vruchtbaarheid?</a:t>
            </a:r>
            <a:r>
              <a:rPr lang="nl-NL" sz="6600" b="1" dirty="0">
                <a:solidFill>
                  <a:srgbClr val="FFC000"/>
                </a:solidFill>
              </a:rPr>
              <a:t> </a:t>
            </a:r>
            <a:r>
              <a:rPr lang="nl-NL" sz="6600" b="1" dirty="0" smtClean="0">
                <a:solidFill>
                  <a:srgbClr val="FFC000"/>
                </a:solidFill>
              </a:rPr>
              <a:t>Demeter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1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b="1" dirty="0" smtClean="0">
                <a:solidFill>
                  <a:srgbClr val="FFC000"/>
                </a:solidFill>
              </a:rPr>
              <a:t>Poseidon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26</a:t>
            </a:fld>
            <a:endParaRPr lang="nl-NL" dirty="0"/>
          </a:p>
        </p:txBody>
      </p:sp>
      <p:pic>
        <p:nvPicPr>
          <p:cNvPr id="6" name="Afbeelding 5" descr="Afbeeldingsresultaat voor griekse goden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79" y="2941824"/>
            <a:ext cx="4071098" cy="3958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5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Hermes is de zoon van </a:t>
            </a:r>
            <a:r>
              <a:rPr lang="nl-NL" sz="6600" b="1" dirty="0" smtClean="0">
                <a:solidFill>
                  <a:srgbClr val="FFC000"/>
                </a:solidFill>
              </a:rPr>
              <a:t>Zeus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6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00B050"/>
                </a:solidFill>
              </a:rPr>
              <a:t>Ronde 3</a:t>
            </a:r>
            <a:endParaRPr lang="nl-NL" sz="8800" b="1" dirty="0">
              <a:solidFill>
                <a:srgbClr val="00B05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Griekse woordjes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0328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betekent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069" y="2916191"/>
            <a:ext cx="3916295" cy="13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Regels tijdens de quiz: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0327" y="1560278"/>
            <a:ext cx="4527966" cy="435133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nl-NL" dirty="0" smtClean="0"/>
              <a:t>Groepjes worden door loting bepaald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Geen telefoon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Geen overleg tussen groepjes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Geen andere hulpmiddelen zoals   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</a:p>
          <a:p>
            <a:pPr marL="457200" indent="-457200"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Wie de regels overtreedt krijgt strafpunten</a:t>
            </a:r>
          </a:p>
          <a:p>
            <a:pPr marL="457200" indent="-457200"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Winnende groepje krijgt een unieke prijs</a:t>
            </a:r>
            <a:endParaRPr lang="nl-NL" dirty="0" smtClean="0"/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2456">
            <a:off x="5028717" y="2132391"/>
            <a:ext cx="4276151" cy="3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betekent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30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435" y="2956910"/>
            <a:ext cx="4156176" cy="13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betekent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33" y="2892287"/>
            <a:ext cx="4615313" cy="13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betekent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750" y="2959518"/>
            <a:ext cx="4614310" cy="14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betekent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70" y="2922914"/>
            <a:ext cx="5442239" cy="13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00B050"/>
                </a:solidFill>
              </a:rPr>
              <a:t>Ronde 3</a:t>
            </a:r>
            <a:endParaRPr lang="nl-NL" sz="8800" b="1" dirty="0">
              <a:solidFill>
                <a:srgbClr val="00B05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Griekse woordjes</a:t>
            </a:r>
          </a:p>
          <a:p>
            <a:r>
              <a:rPr lang="nl-NL" sz="4000" b="1" u="sng" dirty="0">
                <a:solidFill>
                  <a:srgbClr val="00B050"/>
                </a:solidFill>
              </a:rPr>
              <a:t>ANTWOORDEN</a:t>
            </a:r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3645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betekent</a:t>
            </a:r>
          </a:p>
          <a:p>
            <a:pPr algn="ctr"/>
            <a:endParaRPr lang="nl-NL" sz="6600" dirty="0"/>
          </a:p>
          <a:p>
            <a:pPr algn="ctr"/>
            <a:endParaRPr lang="nl-NL" sz="6600" dirty="0" smtClean="0"/>
          </a:p>
          <a:p>
            <a:pPr algn="ctr"/>
            <a:r>
              <a:rPr lang="nl-NL" sz="6600" b="1" dirty="0" smtClean="0">
                <a:solidFill>
                  <a:srgbClr val="FFC000"/>
                </a:solidFill>
              </a:rPr>
              <a:t>daarna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35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069" y="2916191"/>
            <a:ext cx="3916295" cy="13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/>
              <a:t>Wat betekent</a:t>
            </a:r>
          </a:p>
          <a:p>
            <a:pPr algn="ctr"/>
            <a:endParaRPr lang="nl-NL" sz="6600" dirty="0"/>
          </a:p>
          <a:p>
            <a:pPr algn="ctr"/>
            <a:endParaRPr lang="nl-NL" sz="6600" dirty="0"/>
          </a:p>
          <a:p>
            <a:pPr algn="ctr"/>
            <a:r>
              <a:rPr lang="nl-NL" sz="6600" b="1" dirty="0" smtClean="0">
                <a:solidFill>
                  <a:srgbClr val="FFC000"/>
                </a:solidFill>
              </a:rPr>
              <a:t>noemen</a:t>
            </a:r>
            <a:endParaRPr lang="nl-NL" sz="6600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36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435" y="2956910"/>
            <a:ext cx="4156176" cy="13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/>
              <a:t>Wat betekent</a:t>
            </a:r>
          </a:p>
          <a:p>
            <a:pPr algn="ctr"/>
            <a:endParaRPr lang="nl-NL" sz="6600" dirty="0"/>
          </a:p>
          <a:p>
            <a:pPr algn="ctr"/>
            <a:endParaRPr lang="nl-NL" sz="6600" dirty="0"/>
          </a:p>
          <a:p>
            <a:pPr algn="ctr"/>
            <a:r>
              <a:rPr lang="nl-NL" sz="6600" b="1" dirty="0" smtClean="0">
                <a:solidFill>
                  <a:srgbClr val="FFC000"/>
                </a:solidFill>
              </a:rPr>
              <a:t>meisje</a:t>
            </a:r>
            <a:endParaRPr lang="nl-NL" sz="6600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37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33" y="2892287"/>
            <a:ext cx="4615313" cy="13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/>
              <a:t>Wat betekent</a:t>
            </a:r>
          </a:p>
          <a:p>
            <a:pPr algn="ctr"/>
            <a:endParaRPr lang="nl-NL" sz="6600" dirty="0"/>
          </a:p>
          <a:p>
            <a:pPr algn="ctr"/>
            <a:endParaRPr lang="nl-NL" sz="6600" dirty="0"/>
          </a:p>
          <a:p>
            <a:pPr algn="ctr"/>
            <a:r>
              <a:rPr lang="nl-NL" sz="6600" b="1" dirty="0" smtClean="0">
                <a:solidFill>
                  <a:srgbClr val="FFC000"/>
                </a:solidFill>
              </a:rPr>
              <a:t>zoon</a:t>
            </a:r>
            <a:endParaRPr lang="nl-NL" sz="6600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38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750" y="2959518"/>
            <a:ext cx="4614310" cy="14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/>
              <a:t>Wat betekent</a:t>
            </a:r>
          </a:p>
          <a:p>
            <a:pPr algn="ctr"/>
            <a:endParaRPr lang="nl-NL" sz="6600" dirty="0"/>
          </a:p>
          <a:p>
            <a:pPr algn="ctr"/>
            <a:endParaRPr lang="nl-NL" sz="6600" dirty="0"/>
          </a:p>
          <a:p>
            <a:pPr algn="ctr"/>
            <a:r>
              <a:rPr lang="nl-NL" sz="6600" b="1" dirty="0" smtClean="0">
                <a:solidFill>
                  <a:srgbClr val="FFC000"/>
                </a:solidFill>
              </a:rPr>
              <a:t>broer</a:t>
            </a:r>
            <a:endParaRPr lang="nl-NL" sz="6600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39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70" y="2922914"/>
            <a:ext cx="5442239" cy="13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FF0000"/>
                </a:solidFill>
              </a:rPr>
              <a:t>Ronde 1</a:t>
            </a:r>
            <a:endParaRPr lang="nl-NL" sz="88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Griekse grammatica A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3483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FF0000"/>
                </a:solidFill>
              </a:rPr>
              <a:t>Ronde 4</a:t>
            </a:r>
            <a:endParaRPr lang="nl-NL" sz="88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Griekse grammatica B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9390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Noem het geslacht én getal van </a:t>
            </a:r>
            <a:r>
              <a:rPr lang="el-GR" sz="6600" b="1" u="sng" dirty="0" smtClean="0">
                <a:latin typeface="Gentium Plus"/>
                <a:cs typeface="Gentium Plus"/>
              </a:rPr>
              <a:t>τὰ</a:t>
            </a:r>
            <a:r>
              <a:rPr lang="nl-NL" sz="6600" dirty="0" smtClean="0">
                <a:latin typeface="Gentium Plus"/>
                <a:cs typeface="Gentium Plus"/>
              </a:rPr>
              <a:t>.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4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het Griekse woord voor het onderwerp van de zin?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41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</a:t>
            </a:r>
            <a:r>
              <a:rPr lang="nl-NL" sz="6600" b="1" u="sng" dirty="0" err="1">
                <a:latin typeface="Gentium Plus"/>
                <a:cs typeface="Gentium Plus"/>
              </a:rPr>
              <a:t>τὸ</a:t>
            </a:r>
            <a:r>
              <a:rPr lang="nl-NL" sz="6600" b="1" u="sng" dirty="0">
                <a:latin typeface="Gentium Plus"/>
                <a:cs typeface="Gentium Plus"/>
              </a:rPr>
              <a:t> </a:t>
            </a:r>
            <a:r>
              <a:rPr lang="nl-NL" sz="6600" b="1" u="sng" dirty="0" err="1">
                <a:latin typeface="Gentium Plus"/>
                <a:cs typeface="Gentium Plus"/>
              </a:rPr>
              <a:t>τέκνον</a:t>
            </a:r>
            <a:r>
              <a:rPr lang="nl-NL" sz="6600" b="1" u="sng" dirty="0">
                <a:latin typeface="Gentium Plus"/>
                <a:cs typeface="Gentium Plus"/>
              </a:rPr>
              <a:t> </a:t>
            </a:r>
            <a:r>
              <a:rPr lang="nl-NL" sz="6600" dirty="0" smtClean="0"/>
              <a:t>in het meervoud?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9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</a:t>
            </a:r>
            <a:r>
              <a:rPr lang="el-GR" sz="6600" b="1" u="sng" dirty="0"/>
              <a:t>ὀ θε</a:t>
            </a:r>
            <a:r>
              <a:rPr lang="nl-NL" sz="6600" b="1" u="sng" dirty="0"/>
              <a:t>ó</a:t>
            </a:r>
            <a:r>
              <a:rPr lang="el-GR" sz="6600" b="1" u="sng" dirty="0"/>
              <a:t>ς</a:t>
            </a:r>
            <a:r>
              <a:rPr lang="nl-NL" sz="6600" b="1" u="sng" dirty="0"/>
              <a:t> </a:t>
            </a:r>
            <a:r>
              <a:rPr lang="nl-NL" sz="6600" dirty="0"/>
              <a:t>in </a:t>
            </a:r>
            <a:r>
              <a:rPr lang="nl-NL" sz="6600" dirty="0" err="1" smtClean="0"/>
              <a:t>acc</a:t>
            </a:r>
            <a:r>
              <a:rPr lang="nl-NL" sz="6600" dirty="0" smtClean="0"/>
              <a:t> + mv?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44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93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</a:t>
            </a:r>
            <a:r>
              <a:rPr lang="el-GR" sz="6600" b="1" u="sng" dirty="0" smtClean="0"/>
              <a:t>ὀ </a:t>
            </a:r>
            <a:r>
              <a:rPr lang="el-GR" sz="6600" b="1" u="sng" dirty="0"/>
              <a:t>θε</a:t>
            </a:r>
            <a:r>
              <a:rPr lang="nl-NL" sz="6600" b="1" u="sng" dirty="0"/>
              <a:t>ó</a:t>
            </a:r>
            <a:r>
              <a:rPr lang="el-GR" sz="6600" b="1" u="sng" dirty="0"/>
              <a:t>ς</a:t>
            </a:r>
            <a:r>
              <a:rPr lang="nl-NL" sz="6600" b="1" dirty="0"/>
              <a:t> </a:t>
            </a:r>
            <a:r>
              <a:rPr lang="nl-NL" sz="6600" dirty="0"/>
              <a:t>in </a:t>
            </a:r>
            <a:r>
              <a:rPr lang="nl-NL" sz="6600" dirty="0" smtClean="0"/>
              <a:t>nom + </a:t>
            </a:r>
            <a:r>
              <a:rPr lang="nl-NL" sz="6600" dirty="0" err="1" smtClean="0"/>
              <a:t>ev</a:t>
            </a:r>
            <a:r>
              <a:rPr lang="nl-NL" sz="6600" dirty="0" smtClean="0"/>
              <a:t>?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81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FF0000"/>
                </a:solidFill>
              </a:rPr>
              <a:t>Ronde 4</a:t>
            </a:r>
            <a:endParaRPr lang="nl-NL" sz="88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Griekse grammatica B</a:t>
            </a:r>
          </a:p>
          <a:p>
            <a:r>
              <a:rPr lang="nl-NL" sz="4000" b="1" u="sng" dirty="0">
                <a:solidFill>
                  <a:srgbClr val="00B050"/>
                </a:solidFill>
              </a:rPr>
              <a:t>ANTWOORDEN</a:t>
            </a:r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217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Noem het geslacht én getal van </a:t>
            </a:r>
            <a:r>
              <a:rPr lang="el-GR" sz="6600" b="1" u="sng" dirty="0" smtClean="0">
                <a:latin typeface="Gentium Plus"/>
                <a:cs typeface="Gentium Plus"/>
              </a:rPr>
              <a:t>τὰ</a:t>
            </a:r>
            <a:r>
              <a:rPr lang="nl-NL" sz="6600" dirty="0" smtClean="0">
                <a:latin typeface="Gentium Plus"/>
                <a:cs typeface="Gentium Plus"/>
              </a:rPr>
              <a:t>.</a:t>
            </a:r>
          </a:p>
          <a:p>
            <a:pPr algn="ctr"/>
            <a:r>
              <a:rPr lang="nl-NL" sz="6600" dirty="0" smtClean="0">
                <a:solidFill>
                  <a:srgbClr val="FFC000"/>
                </a:solidFill>
                <a:latin typeface="Gentium Plus"/>
              </a:rPr>
              <a:t>Onzijdig meervoud</a:t>
            </a:r>
            <a:endParaRPr lang="nl-NL" sz="6600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47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5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nl-NL" sz="6600" dirty="0" smtClean="0"/>
              <a:t>Wat is het Griekse woord voor het onderwerp van de zin?</a:t>
            </a:r>
          </a:p>
          <a:p>
            <a:pPr algn="ctr"/>
            <a:r>
              <a:rPr lang="nl-NL" sz="6600" b="1" dirty="0" smtClean="0">
                <a:solidFill>
                  <a:srgbClr val="FFC000"/>
                </a:solidFill>
              </a:rPr>
              <a:t>Nominativus</a:t>
            </a:r>
            <a:endParaRPr lang="nl-NL" sz="6600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3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</a:t>
            </a:r>
            <a:r>
              <a:rPr lang="nl-NL" sz="6600" b="1" u="sng" dirty="0" err="1">
                <a:latin typeface="Gentium Plus"/>
                <a:cs typeface="Gentium Plus"/>
              </a:rPr>
              <a:t>τὸ</a:t>
            </a:r>
            <a:r>
              <a:rPr lang="nl-NL" sz="6600" b="1" u="sng" dirty="0">
                <a:latin typeface="Gentium Plus"/>
                <a:cs typeface="Gentium Plus"/>
              </a:rPr>
              <a:t> </a:t>
            </a:r>
            <a:r>
              <a:rPr lang="nl-NL" sz="6600" b="1" u="sng" dirty="0" err="1">
                <a:latin typeface="Gentium Plus"/>
                <a:cs typeface="Gentium Plus"/>
              </a:rPr>
              <a:t>τέκνον</a:t>
            </a:r>
            <a:r>
              <a:rPr lang="nl-NL" sz="6600" b="1" u="sng" dirty="0">
                <a:latin typeface="Gentium Plus"/>
                <a:cs typeface="Gentium Plus"/>
              </a:rPr>
              <a:t> </a:t>
            </a:r>
            <a:r>
              <a:rPr lang="nl-NL" sz="6600" dirty="0" smtClean="0"/>
              <a:t>in het meervoud?</a:t>
            </a:r>
          </a:p>
          <a:p>
            <a:pPr algn="ctr"/>
            <a:r>
              <a:rPr lang="el-GR" sz="7200" b="1" dirty="0" smtClean="0">
                <a:solidFill>
                  <a:srgbClr val="FFC000"/>
                </a:solidFill>
              </a:rPr>
              <a:t>τα</a:t>
            </a:r>
            <a:r>
              <a:rPr lang="nl-NL" sz="7200" b="1" dirty="0" smtClean="0">
                <a:solidFill>
                  <a:srgbClr val="FFC000"/>
                </a:solidFill>
              </a:rPr>
              <a:t> </a:t>
            </a:r>
            <a:r>
              <a:rPr lang="el-GR" sz="7200" b="1" dirty="0">
                <a:solidFill>
                  <a:srgbClr val="FFC000"/>
                </a:solidFill>
              </a:rPr>
              <a:t>τέκνα</a:t>
            </a:r>
            <a:endParaRPr lang="nl-NL" sz="7200" b="1" dirty="0">
              <a:solidFill>
                <a:srgbClr val="FFC000"/>
              </a:solidFill>
            </a:endParaRPr>
          </a:p>
          <a:p>
            <a:pPr algn="ctr"/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49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6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het Griekse lidwoord voor </a:t>
            </a:r>
            <a:r>
              <a:rPr lang="nl-NL" sz="6600" u="sng" dirty="0" smtClean="0"/>
              <a:t>onzijdig</a:t>
            </a:r>
            <a:r>
              <a:rPr lang="nl-NL" sz="6600" dirty="0" smtClean="0"/>
              <a:t>?</a:t>
            </a:r>
            <a:endParaRPr lang="nl-NL" sz="6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</a:t>
            </a:r>
            <a:r>
              <a:rPr lang="el-GR" sz="6600" b="1" u="sng" dirty="0"/>
              <a:t>ὀ θε</a:t>
            </a:r>
            <a:r>
              <a:rPr lang="nl-NL" sz="6600" b="1" u="sng" dirty="0"/>
              <a:t>ó</a:t>
            </a:r>
            <a:r>
              <a:rPr lang="el-GR" sz="6600" b="1" u="sng" dirty="0"/>
              <a:t>ς</a:t>
            </a:r>
            <a:r>
              <a:rPr lang="nl-NL" sz="6600" b="1" u="sng" dirty="0"/>
              <a:t> </a:t>
            </a:r>
            <a:r>
              <a:rPr lang="nl-NL" sz="6600" dirty="0"/>
              <a:t>in </a:t>
            </a:r>
            <a:r>
              <a:rPr lang="nl-NL" sz="6600" dirty="0" err="1" smtClean="0"/>
              <a:t>acc</a:t>
            </a:r>
            <a:r>
              <a:rPr lang="nl-NL" sz="6600" dirty="0" smtClean="0"/>
              <a:t> + mv?</a:t>
            </a:r>
          </a:p>
          <a:p>
            <a:pPr algn="ctr"/>
            <a:r>
              <a:rPr lang="el-GR" sz="6600" b="1" dirty="0">
                <a:solidFill>
                  <a:srgbClr val="FFC000"/>
                </a:solidFill>
              </a:rPr>
              <a:t>τοὺς</a:t>
            </a:r>
            <a:r>
              <a:rPr lang="nl-NL" sz="6600" b="1" dirty="0">
                <a:solidFill>
                  <a:srgbClr val="FFC000"/>
                </a:solidFill>
              </a:rPr>
              <a:t> </a:t>
            </a:r>
            <a:r>
              <a:rPr lang="el-GR" sz="6600" b="1" dirty="0">
                <a:solidFill>
                  <a:srgbClr val="FFC000"/>
                </a:solidFill>
              </a:rPr>
              <a:t>θεοὺς</a:t>
            </a:r>
            <a:endParaRPr lang="nl-NL" sz="6600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7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</a:t>
            </a:r>
            <a:r>
              <a:rPr lang="el-GR" sz="6600" b="1" u="sng" dirty="0" smtClean="0"/>
              <a:t>ὀ </a:t>
            </a:r>
            <a:r>
              <a:rPr lang="el-GR" sz="6600" b="1" u="sng" dirty="0"/>
              <a:t>θε</a:t>
            </a:r>
            <a:r>
              <a:rPr lang="nl-NL" sz="6600" b="1" u="sng" dirty="0"/>
              <a:t>ó</a:t>
            </a:r>
            <a:r>
              <a:rPr lang="el-GR" sz="6600" b="1" u="sng" dirty="0"/>
              <a:t>ς</a:t>
            </a:r>
            <a:r>
              <a:rPr lang="nl-NL" sz="6600" b="1" dirty="0"/>
              <a:t> </a:t>
            </a:r>
            <a:r>
              <a:rPr lang="nl-NL" sz="6600" dirty="0"/>
              <a:t>in </a:t>
            </a:r>
            <a:r>
              <a:rPr lang="nl-NL" sz="6600" dirty="0" smtClean="0"/>
              <a:t>nom + </a:t>
            </a:r>
            <a:r>
              <a:rPr lang="nl-NL" sz="6600" dirty="0" err="1" smtClean="0"/>
              <a:t>ev</a:t>
            </a:r>
            <a:r>
              <a:rPr lang="nl-NL" sz="6600" dirty="0" smtClean="0"/>
              <a:t>?</a:t>
            </a:r>
          </a:p>
          <a:p>
            <a:pPr algn="ctr"/>
            <a:r>
              <a:rPr lang="el-GR" sz="6600" b="1" dirty="0">
                <a:solidFill>
                  <a:srgbClr val="FFC000"/>
                </a:solidFill>
              </a:rPr>
              <a:t>ὀ θε</a:t>
            </a:r>
            <a:r>
              <a:rPr lang="nl-NL" sz="6600" b="1" dirty="0">
                <a:solidFill>
                  <a:srgbClr val="FFC000"/>
                </a:solidFill>
              </a:rPr>
              <a:t>ó</a:t>
            </a:r>
            <a:r>
              <a:rPr lang="el-GR" sz="6600" b="1" dirty="0">
                <a:solidFill>
                  <a:srgbClr val="FFC000"/>
                </a:solidFill>
              </a:rPr>
              <a:t>ς</a:t>
            </a:r>
            <a:endParaRPr lang="nl-NL" sz="6600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59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7030A0"/>
                </a:solidFill>
              </a:rPr>
              <a:t>Ronde 5</a:t>
            </a:r>
            <a:endParaRPr lang="nl-NL" sz="8800" b="1" dirty="0">
              <a:solidFill>
                <a:srgbClr val="7030A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Griekenland </a:t>
            </a:r>
            <a:r>
              <a:rPr lang="nl-NL" sz="4000" dirty="0" err="1" smtClean="0"/>
              <a:t>algemen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0720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647" y="1776366"/>
            <a:ext cx="8683811" cy="4351338"/>
          </a:xfrm>
        </p:spPr>
        <p:txBody>
          <a:bodyPr>
            <a:normAutofit/>
          </a:bodyPr>
          <a:lstStyle/>
          <a:p>
            <a:pPr algn="ctr"/>
            <a:r>
              <a:rPr lang="nl-NL" sz="6600" dirty="0" smtClean="0"/>
              <a:t>Wat is de huidige vlag van Griekenland?</a:t>
            </a:r>
          </a:p>
          <a:p>
            <a:pPr algn="ctr"/>
            <a:r>
              <a:rPr lang="nl-NL" sz="6600" b="1" dirty="0" smtClean="0"/>
              <a:t>A.        B.        C.</a:t>
            </a:r>
            <a:endParaRPr lang="nl-NL" sz="60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53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9" y="4703482"/>
            <a:ext cx="1815353" cy="12102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23" y="4603282"/>
            <a:ext cx="1831415" cy="12209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528452"/>
            <a:ext cx="2055907" cy="13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Uit welk huidig bestaand land kwam Alexander de Grote?</a:t>
            </a:r>
            <a:endParaRPr lang="nl-NL" sz="6600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54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23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het grootste eiland van Griekenland?</a:t>
            </a:r>
            <a:endParaRPr lang="nl-NL" sz="6600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55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2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de </a:t>
            </a:r>
            <a:r>
              <a:rPr lang="nl-NL" sz="6600" dirty="0"/>
              <a:t>tweede stad van </a:t>
            </a:r>
            <a:r>
              <a:rPr lang="nl-NL" sz="6600" dirty="0" smtClean="0"/>
              <a:t>Griekenland?</a:t>
            </a:r>
            <a:endParaRPr lang="nl-NL" sz="6600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56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7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dirty="0" smtClean="0"/>
              <a:t>Welk oorspronkelijk Grieks eiland wordt door twee verschillende landen geclaimd?</a:t>
            </a:r>
            <a:endParaRPr lang="nl-NL" sz="6000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57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20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7030A0"/>
                </a:solidFill>
              </a:rPr>
              <a:t>Ronde 5</a:t>
            </a:r>
            <a:endParaRPr lang="nl-NL" sz="8800" b="1" dirty="0">
              <a:solidFill>
                <a:srgbClr val="7030A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Griekenland actueel</a:t>
            </a:r>
          </a:p>
          <a:p>
            <a:r>
              <a:rPr lang="nl-NL" sz="4000" b="1" u="sng" dirty="0">
                <a:solidFill>
                  <a:srgbClr val="00B050"/>
                </a:solidFill>
              </a:rPr>
              <a:t>ANTWOORDEN</a:t>
            </a:r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6786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647" y="1776366"/>
            <a:ext cx="8683811" cy="4351338"/>
          </a:xfrm>
        </p:spPr>
        <p:txBody>
          <a:bodyPr>
            <a:normAutofit/>
          </a:bodyPr>
          <a:lstStyle/>
          <a:p>
            <a:pPr algn="ctr"/>
            <a:r>
              <a:rPr lang="nl-NL" sz="6600" dirty="0" smtClean="0"/>
              <a:t>Wat is de huidige vlag van Griekenland?</a:t>
            </a:r>
          </a:p>
          <a:p>
            <a:pPr algn="ctr"/>
            <a:r>
              <a:rPr lang="nl-NL" sz="6600" b="1" dirty="0" smtClean="0">
                <a:solidFill>
                  <a:srgbClr val="FFC000"/>
                </a:solidFill>
              </a:rPr>
              <a:t>A.</a:t>
            </a:r>
            <a:r>
              <a:rPr lang="nl-NL" sz="6600" b="1" dirty="0" smtClean="0"/>
              <a:t>        B.        C.</a:t>
            </a:r>
            <a:endParaRPr lang="nl-NL" sz="60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59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9" y="4703482"/>
            <a:ext cx="1815353" cy="12102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23" y="4603282"/>
            <a:ext cx="1831415" cy="12209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528452"/>
            <a:ext cx="2055907" cy="13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Welk geslacht heeft dit woord:</a:t>
            </a:r>
            <a:br>
              <a:rPr lang="nl-NL" sz="6600" dirty="0" smtClean="0"/>
            </a:br>
            <a:r>
              <a:rPr lang="nl-NL" sz="6600" b="1" u="sng" dirty="0" err="1">
                <a:latin typeface="Gentium Plus"/>
                <a:cs typeface="Gentium Plus"/>
              </a:rPr>
              <a:t>θεά</a:t>
            </a:r>
            <a:r>
              <a:rPr lang="nl-NL" sz="6600" b="1" dirty="0"/>
              <a:t>	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73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nl-NL" sz="6600" dirty="0" smtClean="0"/>
              <a:t>Uit welk huidig bestaand land kwam Alexander de Grote? </a:t>
            </a:r>
            <a:r>
              <a:rPr lang="nl-NL" sz="6600" b="1" dirty="0" smtClean="0">
                <a:solidFill>
                  <a:srgbClr val="FFC000"/>
                </a:solidFill>
              </a:rPr>
              <a:t>Macedonië</a:t>
            </a:r>
            <a:endParaRPr lang="nl-NL" sz="6600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60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06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het grootste eiland van Griekenland?</a:t>
            </a:r>
          </a:p>
          <a:p>
            <a:pPr algn="ctr"/>
            <a:r>
              <a:rPr lang="nl-NL" sz="6600" b="1" dirty="0" smtClean="0">
                <a:solidFill>
                  <a:srgbClr val="FFC000"/>
                </a:solidFill>
              </a:rPr>
              <a:t>Kreta</a:t>
            </a:r>
            <a:endParaRPr lang="nl-NL" sz="6600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61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8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de </a:t>
            </a:r>
            <a:r>
              <a:rPr lang="nl-NL" sz="6600" dirty="0"/>
              <a:t>tweede stad van </a:t>
            </a:r>
            <a:r>
              <a:rPr lang="nl-NL" sz="6600" dirty="0" smtClean="0"/>
              <a:t>Griekenland?</a:t>
            </a:r>
            <a:br>
              <a:rPr lang="nl-NL" sz="6600" dirty="0" smtClean="0"/>
            </a:br>
            <a:r>
              <a:rPr lang="nl-NL" sz="5400" b="1" dirty="0">
                <a:solidFill>
                  <a:srgbClr val="FFC000"/>
                </a:solidFill>
              </a:rPr>
              <a:t>Thessaloniki</a:t>
            </a:r>
            <a:endParaRPr lang="nl-NL" sz="13800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62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45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nl-NL" sz="6000" dirty="0" smtClean="0"/>
              <a:t>Welk oorspronkelijk Grieks eiland wordt door twee verschillende landen geclaimd?</a:t>
            </a:r>
          </a:p>
          <a:p>
            <a:pPr algn="ctr"/>
            <a:r>
              <a:rPr lang="nl-NL" sz="6000" b="1" dirty="0" smtClean="0">
                <a:solidFill>
                  <a:srgbClr val="FFC000"/>
                </a:solidFill>
              </a:rPr>
              <a:t>Cyprus</a:t>
            </a:r>
            <a:endParaRPr lang="nl-NL" sz="6000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63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15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Wat is het meervoud van dit lidwoord:</a:t>
            </a:r>
            <a:br>
              <a:rPr lang="nl-NL" sz="6600" dirty="0" smtClean="0"/>
            </a:br>
            <a:r>
              <a:rPr lang="nl-NL" sz="6600" b="1" u="sng" dirty="0" smtClean="0">
                <a:latin typeface="Gentium Plus"/>
                <a:cs typeface="Gentium Plus"/>
              </a:rPr>
              <a:t>ὁ</a:t>
            </a:r>
            <a:endParaRPr lang="nl-NL" sz="6600" b="1" u="sng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00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 smtClean="0"/>
              <a:t>Hoeveel vormen kent het woord ‘niet’ in het Grieks?</a:t>
            </a:r>
            <a:endParaRPr lang="nl-NL" sz="6600" b="1" u="sng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► ARGO  </a:t>
            </a:r>
            <a:r>
              <a:rPr lang="nl-NL" smtClean="0">
                <a:latin typeface="Arial"/>
                <a:cs typeface="Arial"/>
              </a:rPr>
              <a:t>GRAMMATICA</a:t>
            </a:r>
            <a:r>
              <a:rPr lang="nl-NL" smtClean="0"/>
              <a:t> HULPBOEK 1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66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6364" y="1496919"/>
            <a:ext cx="7353715" cy="4351338"/>
          </a:xfrm>
        </p:spPr>
        <p:txBody>
          <a:bodyPr>
            <a:noAutofit/>
          </a:bodyPr>
          <a:lstStyle/>
          <a:p>
            <a:pPr algn="ctr"/>
            <a:r>
              <a:rPr lang="nl-NL" sz="6000" dirty="0" smtClean="0"/>
              <a:t>Hoe noemen we een woordje in het Grieks dat verbinding legt tussen twee zinnen of zinsdelen?</a:t>
            </a:r>
            <a:endParaRPr lang="nl-NL" sz="6000" b="1" u="sng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893A-5095-4876-A4A2-46E031839A60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4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ectiedocumenten" ma:contentTypeID="0x010100CDCEABA8F7BE22488652DA53DAD4B7E10074D5C335A53BE8488964C227F6AD8AA7" ma:contentTypeVersion="" ma:contentTypeDescription="" ma:contentTypeScope="" ma:versionID="e2af267156abe2408dfb1318c5a7d1e0">
  <xsd:schema xmlns:xsd="http://www.w3.org/2001/XMLSchema" xmlns:xs="http://www.w3.org/2001/XMLSchema" xmlns:p="http://schemas.microsoft.com/office/2006/metadata/properties" xmlns:ns2="53112da9-0817-4653-8a90-062fcd1a668d" xmlns:ns3="fd404c0d-bf29-4925-ae6c-daae9f0bb367" xmlns:ns4="8120b2b5-f95f-4678-a82c-c78e346bdd1e" targetNamespace="http://schemas.microsoft.com/office/2006/metadata/properties" ma:root="true" ma:fieldsID="46db6ee21719c59d8ab7870ace5fc884" ns2:_="" ns3:_="" ns4:_="">
    <xsd:import namespace="53112da9-0817-4653-8a90-062fcd1a668d"/>
    <xsd:import namespace="fd404c0d-bf29-4925-ae6c-daae9f0bb367"/>
    <xsd:import namespace="8120b2b5-f95f-4678-a82c-c78e346bdd1e"/>
    <xsd:element name="properties">
      <xsd:complexType>
        <xsd:sequence>
          <xsd:element name="documentManagement">
            <xsd:complexType>
              <xsd:all>
                <xsd:element ref="ns2:Leerjaar" minOccurs="0"/>
                <xsd:element ref="ns2:Leerweg" minOccurs="0"/>
                <xsd:element ref="ns2:Cursusjaar"/>
                <xsd:element ref="ns2:Periode" minOccurs="0"/>
                <xsd:element ref="ns2:Soort_x0020_document" minOccurs="0"/>
                <xsd:element ref="ns2:Toets" minOccurs="0"/>
                <xsd:element ref="ns3:Vak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12da9-0817-4653-8a90-062fcd1a668d" elementFormDefault="qualified">
    <xsd:import namespace="http://schemas.microsoft.com/office/2006/documentManagement/types"/>
    <xsd:import namespace="http://schemas.microsoft.com/office/infopath/2007/PartnerControls"/>
    <xsd:element name="Leerjaar" ma:index="8" nillable="true" ma:displayName="Leerjaar" ma:internalName="Leerja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erjaar1"/>
                    <xsd:enumeration value="Leerjaar2"/>
                    <xsd:enumeration value="Leerjaar3"/>
                    <xsd:enumeration value="Leerjaar4"/>
                    <xsd:enumeration value="Leerjaar5"/>
                    <xsd:enumeration value="Leerjaar6"/>
                  </xsd:restriction>
                </xsd:simpleType>
              </xsd:element>
            </xsd:sequence>
          </xsd:extension>
        </xsd:complexContent>
      </xsd:complexType>
    </xsd:element>
    <xsd:element name="Leerweg" ma:index="9" nillable="true" ma:displayName="Leerweg" ma:internalName="Leerwe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vmbo"/>
                    <xsd:enumeration value="havo"/>
                    <xsd:enumeration value="vwo"/>
                    <xsd:enumeration value="gymnasium"/>
                  </xsd:restriction>
                </xsd:simpleType>
              </xsd:element>
            </xsd:sequence>
          </xsd:extension>
        </xsd:complexContent>
      </xsd:complexType>
    </xsd:element>
    <xsd:element name="Cursusjaar" ma:index="10" ma:displayName="Cursusjaar" ma:default="2016-2017" ma:format="Dropdown" ma:internalName="Cursusjaar">
      <xsd:simpleType>
        <xsd:restriction base="dms:Choice">
          <xsd:enumeration value="2014-2015"/>
          <xsd:enumeration value="2015-2016"/>
          <xsd:enumeration value="2016-2017"/>
          <xsd:enumeration value="2017-2018"/>
          <xsd:enumeration value="2018-2019"/>
          <xsd:enumeration value="2019-2020"/>
          <xsd:enumeration value="2020-2021"/>
          <xsd:enumeration value="2021-2022"/>
          <xsd:enumeration value="2022-2023"/>
          <xsd:enumeration value="2023-2024"/>
        </xsd:restriction>
      </xsd:simpleType>
    </xsd:element>
    <xsd:element name="Periode" ma:index="11" nillable="true" ma:displayName="Periode" ma:internalName="Period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eriode1"/>
                    <xsd:enumeration value="Periode2"/>
                    <xsd:enumeration value="Periode3"/>
                    <xsd:enumeration value="Periode4"/>
                  </xsd:restriction>
                </xsd:simpleType>
              </xsd:element>
            </xsd:sequence>
          </xsd:extension>
        </xsd:complexContent>
      </xsd:complexType>
    </xsd:element>
    <xsd:element name="Soort_x0020_document" ma:index="12" nillable="true" ma:displayName="Soort document" ma:format="Dropdown" ma:internalName="Soort_x0020_document">
      <xsd:simpleType>
        <xsd:restriction base="dms:Choice">
          <xsd:enumeration value="Agenda"/>
          <xsd:enumeration value="Lesvoorbereiding"/>
          <xsd:enumeration value="Notulen"/>
          <xsd:enumeration value="Verslag"/>
        </xsd:restriction>
      </xsd:simpleType>
    </xsd:element>
    <xsd:element name="Toets" ma:index="13" nillable="true" ma:displayName="Toets" ma:format="Dropdown" ma:internalName="Toets">
      <xsd:simpleType>
        <xsd:restriction base="dms:Choice">
          <xsd:enumeration value="PO"/>
          <xsd:enumeration value="MO"/>
          <xsd:enumeration value="Toets"/>
          <xsd:enumeration value="Tentam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04c0d-bf29-4925-ae6c-daae9f0bb367" elementFormDefault="qualified">
    <xsd:import namespace="http://schemas.microsoft.com/office/2006/documentManagement/types"/>
    <xsd:import namespace="http://schemas.microsoft.com/office/infopath/2007/PartnerControls"/>
    <xsd:element name="Vak" ma:index="14" nillable="true" ma:displayName="Vak" ma:format="Dropdown" ma:internalName="Vak">
      <xsd:simpleType>
        <xsd:restriction base="dms:Choice">
          <xsd:enumeration value="Grieks"/>
          <xsd:enumeration value="Latijn"/>
          <xsd:enumeration value="KCV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b2b5-f95f-4678-a82c-c78e346bdd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erweg xmlns="53112da9-0817-4653-8a90-062fcd1a668d">
      <Value>gymnasium</Value>
    </Leerweg>
    <Periode xmlns="53112da9-0817-4653-8a90-062fcd1a668d"/>
    <Soort_x0020_document xmlns="53112da9-0817-4653-8a90-062fcd1a668d">Lesvoorbereiding</Soort_x0020_document>
    <Leerjaar xmlns="53112da9-0817-4653-8a90-062fcd1a668d">
      <Value>Leerjaar1</Value>
      <Value>Leerjaar2</Value>
      <Value>Leerjaar3</Value>
    </Leerjaar>
    <Toets xmlns="53112da9-0817-4653-8a90-062fcd1a668d" xsi:nil="true"/>
    <Vak xmlns="fd404c0d-bf29-4925-ae6c-daae9f0bb367">Grieks</Vak>
    <Cursusjaar xmlns="53112da9-0817-4653-8a90-062fcd1a668d">2016-2017</Cursusjaar>
  </documentManagement>
</p:properties>
</file>

<file path=customXml/itemProps1.xml><?xml version="1.0" encoding="utf-8"?>
<ds:datastoreItem xmlns:ds="http://schemas.openxmlformats.org/officeDocument/2006/customXml" ds:itemID="{A481748C-8721-46DA-A109-7C888FAE53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BF1FE2-49E9-4A98-82F9-DACFD1E03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112da9-0817-4653-8a90-062fcd1a668d"/>
    <ds:schemaRef ds:uri="fd404c0d-bf29-4925-ae6c-daae9f0bb367"/>
    <ds:schemaRef ds:uri="8120b2b5-f95f-4678-a82c-c78e346bd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FCF862-8D8F-4D70-84C4-243DAC00D049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3112da9-0817-4653-8a90-062fcd1a668d"/>
    <ds:schemaRef ds:uri="8120b2b5-f95f-4678-a82c-c78e346bdd1e"/>
    <ds:schemaRef ds:uri="fd404c0d-bf29-4925-ae6c-daae9f0bb36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8126</TotalTime>
  <Words>707</Words>
  <Application>Microsoft Office PowerPoint</Application>
  <PresentationFormat>Diavoorstelling (4:3)</PresentationFormat>
  <Paragraphs>228</Paragraphs>
  <Slides>63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63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Gentium Plus</vt:lpstr>
      <vt:lpstr>Wingdings</vt:lpstr>
      <vt:lpstr>Kantoorthema</vt:lpstr>
      <vt:lpstr>PowerPoint-presentatie</vt:lpstr>
      <vt:lpstr>Wat kun je verwachten</vt:lpstr>
      <vt:lpstr>Regels tijdens de quiz:</vt:lpstr>
      <vt:lpstr>Ronde 1</vt:lpstr>
      <vt:lpstr>Vraag 1</vt:lpstr>
      <vt:lpstr>Vraag 2</vt:lpstr>
      <vt:lpstr>Vraag 3</vt:lpstr>
      <vt:lpstr>Vraag 4</vt:lpstr>
      <vt:lpstr>Vraag 5</vt:lpstr>
      <vt:lpstr>Ronde 1</vt:lpstr>
      <vt:lpstr>Vraag 1</vt:lpstr>
      <vt:lpstr>Vraag 2</vt:lpstr>
      <vt:lpstr>Vraag 3</vt:lpstr>
      <vt:lpstr>Vraag 4</vt:lpstr>
      <vt:lpstr>Vraag 5</vt:lpstr>
      <vt:lpstr>Ronde 2</vt:lpstr>
      <vt:lpstr>Vraag 1</vt:lpstr>
      <vt:lpstr>Vraag 2</vt:lpstr>
      <vt:lpstr>Vraag 3</vt:lpstr>
      <vt:lpstr>Vraag 4</vt:lpstr>
      <vt:lpstr>Vraag 5</vt:lpstr>
      <vt:lpstr>Ronde 2</vt:lpstr>
      <vt:lpstr>Vraag 1</vt:lpstr>
      <vt:lpstr>Vraag 2</vt:lpstr>
      <vt:lpstr>Vraag 3</vt:lpstr>
      <vt:lpstr>Vraag 4</vt:lpstr>
      <vt:lpstr>Vraag 5</vt:lpstr>
      <vt:lpstr>Ronde 3</vt:lpstr>
      <vt:lpstr>Vraag 1</vt:lpstr>
      <vt:lpstr>Vraag 2</vt:lpstr>
      <vt:lpstr>Vraag 3</vt:lpstr>
      <vt:lpstr>Vraag 4</vt:lpstr>
      <vt:lpstr>Vraag 5</vt:lpstr>
      <vt:lpstr>Ronde 3</vt:lpstr>
      <vt:lpstr>Vraag 1</vt:lpstr>
      <vt:lpstr>Vraag 2</vt:lpstr>
      <vt:lpstr>Vraag 3</vt:lpstr>
      <vt:lpstr>Vraag 4</vt:lpstr>
      <vt:lpstr>Vraag 5</vt:lpstr>
      <vt:lpstr>Ronde 4</vt:lpstr>
      <vt:lpstr>Vraag 1</vt:lpstr>
      <vt:lpstr>Vraag 2</vt:lpstr>
      <vt:lpstr>Vraag 3</vt:lpstr>
      <vt:lpstr>Vraag 4</vt:lpstr>
      <vt:lpstr>Vraag 5</vt:lpstr>
      <vt:lpstr>Ronde 4</vt:lpstr>
      <vt:lpstr>Vraag 1</vt:lpstr>
      <vt:lpstr>Vraag 2</vt:lpstr>
      <vt:lpstr>Vraag 3</vt:lpstr>
      <vt:lpstr>Vraag 4</vt:lpstr>
      <vt:lpstr>Vraag 5</vt:lpstr>
      <vt:lpstr>Ronde 5</vt:lpstr>
      <vt:lpstr>Vraag 1</vt:lpstr>
      <vt:lpstr>Vraag 2</vt:lpstr>
      <vt:lpstr>Vraag 3</vt:lpstr>
      <vt:lpstr>Vraag 4</vt:lpstr>
      <vt:lpstr>Vraag 5</vt:lpstr>
      <vt:lpstr>Ronde 5</vt:lpstr>
      <vt:lpstr>Vraag 1</vt:lpstr>
      <vt:lpstr>Vraag 2</vt:lpstr>
      <vt:lpstr>Vraag 3</vt:lpstr>
      <vt:lpstr>Vraag 4</vt:lpstr>
      <vt:lpstr>Vraag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1 FORUM - GRAMMATICA</dc:title>
  <dc:creator>"Antoinette van Duijn" &lt;a.vanduijn@staal.roeland.nl&gt;</dc:creator>
  <cp:lastModifiedBy>Stefan Rops</cp:lastModifiedBy>
  <cp:revision>103</cp:revision>
  <dcterms:created xsi:type="dcterms:W3CDTF">2016-07-21T14:37:28Z</dcterms:created>
  <dcterms:modified xsi:type="dcterms:W3CDTF">2018-06-13T05:38:07Z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0x010100CDCEABA8F7BE22488652DA53DAD4B7E10074D5C335A53BE8488964C227F6AD8AA7</vt:lpwstr>
  </property>
</Properties>
</file>